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66" r:id="rId4"/>
    <p:sldId id="284" r:id="rId5"/>
    <p:sldId id="290" r:id="rId6"/>
    <p:sldId id="272" r:id="rId7"/>
    <p:sldId id="288" r:id="rId8"/>
    <p:sldId id="294" r:id="rId9"/>
    <p:sldId id="289" r:id="rId10"/>
    <p:sldId id="268" r:id="rId11"/>
    <p:sldId id="287" r:id="rId12"/>
    <p:sldId id="291" r:id="rId13"/>
    <p:sldId id="292" r:id="rId14"/>
    <p:sldId id="293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나 동현" initials="나동" lastIdx="2" clrIdx="0">
    <p:extLst>
      <p:ext uri="{19B8F6BF-5375-455C-9EA6-DF929625EA0E}">
        <p15:presenceInfo xmlns:p15="http://schemas.microsoft.com/office/powerpoint/2012/main" userId="나 동현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28B"/>
    <a:srgbClr val="382F52"/>
    <a:srgbClr val="130B30"/>
    <a:srgbClr val="AC665F"/>
    <a:srgbClr val="854C67"/>
    <a:srgbClr val="543B5B"/>
    <a:srgbClr val="B24059"/>
    <a:srgbClr val="9C98AA"/>
    <a:srgbClr val="221A42"/>
    <a:srgbClr val="670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90" autoAdjust="0"/>
    <p:restoredTop sz="94660"/>
  </p:normalViewPr>
  <p:slideViewPr>
    <p:cSldViewPr showGuides="1">
      <p:cViewPr varScale="1">
        <p:scale>
          <a:sx n="90" d="100"/>
          <a:sy n="90" d="100"/>
        </p:scale>
        <p:origin x="1314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2.png>
</file>

<file path=ppt/media/image3.png>
</file>

<file path=ppt/media/image4.png>
</file>

<file path=ppt/media/image5.wmf>
</file>

<file path=ppt/media/image6.jp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DA3C7-EAF8-4F84-8C98-E9E03C690D3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02EDF2-45A7-4566-9AE6-3D17D984E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303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045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410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269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155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071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302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181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/>
              <a:t>RELEASED</a:t>
            </a:r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/>
              <a:t>ADSTORE.TISTORY.COM</a:t>
            </a:r>
            <a:endParaRPr lang="ko-KR" altLang="en-US" dirty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5290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ADSTORE.TISTORY.COM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1382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ADSTORE.TISTORY.COM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4354594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/>
              <a:t>FEEL</a:t>
            </a:r>
            <a:br>
              <a:rPr lang="en-US" altLang="ko-KR" dirty="0"/>
            </a:br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THE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9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/>
              <a:t>FEEL</a:t>
            </a:r>
            <a:br>
              <a:rPr lang="en-US" altLang="ko-KR" dirty="0"/>
            </a:br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THE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33980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/>
          </a:p>
          <a:p>
            <a:pPr marL="0" lvl="0" algn="ctr"/>
            <a:endParaRPr lang="en-US" altLang="ko-KR" dirty="0"/>
          </a:p>
          <a:p>
            <a:pPr marL="0" lvl="0" algn="ctr"/>
            <a:r>
              <a:rPr lang="ko-KR" altLang="en-US" dirty="0"/>
              <a:t>텍스트를 입력하세요</a:t>
            </a:r>
            <a:endParaRPr lang="en-US" altLang="ko-KR" dirty="0"/>
          </a:p>
          <a:p>
            <a:pPr marL="0" lvl="0" algn="ctr"/>
            <a:r>
              <a:rPr lang="ko-KR" altLang="en-US" dirty="0"/>
              <a:t>텍스트를 입력하세요</a:t>
            </a:r>
            <a:endParaRPr lang="en-US" altLang="ko-KR" dirty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624934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/>
              <a:t>ADSTORE.TISTORY.COM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/>
          </a:p>
          <a:p>
            <a:pPr marL="0" lvl="0" algn="ctr"/>
            <a:endParaRPr lang="en-US" altLang="ko-KR" dirty="0"/>
          </a:p>
          <a:p>
            <a:pPr marL="0" lvl="0" algn="ctr"/>
            <a:r>
              <a:rPr lang="ko-KR" altLang="en-US" dirty="0"/>
              <a:t>텍스트를 입력하세요</a:t>
            </a:r>
            <a:endParaRPr lang="en-US" altLang="ko-KR" dirty="0"/>
          </a:p>
          <a:p>
            <a:pPr marL="0" lvl="0" algn="ctr"/>
            <a:r>
              <a:rPr lang="ko-KR" altLang="en-US" dirty="0"/>
              <a:t>텍스트를 입력하세요</a:t>
            </a:r>
            <a:endParaRPr lang="en-US" altLang="ko-KR" dirty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8410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4562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9275387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/>
              <a:t>ADSTORE.TISTORY.COM</a:t>
            </a:r>
            <a:endParaRPr 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/>
              <a:t>텍스트를 입력하세요</a:t>
            </a:r>
            <a:endParaRPr lang="en-US" altLang="ko-KR" dirty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13737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94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7" r:id="rId4"/>
    <p:sldLayoutId id="2147483666" r:id="rId5"/>
    <p:sldLayoutId id="2147483663" r:id="rId6"/>
    <p:sldLayoutId id="2147483671" r:id="rId7"/>
    <p:sldLayoutId id="2147483670" r:id="rId8"/>
    <p:sldLayoutId id="2147483668" r:id="rId9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hyperlink" Target="https://www.youtube.com/watch?v=PkALRzJdc1I&amp;feature=youtu.be" TargetMode="External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1.bin"/><Relationship Id="rId4" Type="http://schemas.openxmlformats.org/officeDocument/2006/relationships/hyperlink" Target="https://www.youtube.com/watch?v=PkALRzJdc1I&amp;feature=youtu.be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LEGO</a:t>
            </a:r>
            <a:r>
              <a:rPr lang="ko-KR" altLang="en-US" dirty="0"/>
              <a:t> </a:t>
            </a:r>
            <a:r>
              <a:rPr lang="en-US" altLang="ko-KR" dirty="0"/>
              <a:t>EV3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탁구공발사장치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sz="quarter" idx="11"/>
          </p:nvPr>
        </p:nvSpPr>
        <p:spPr>
          <a:xfrm>
            <a:off x="2915816" y="6297108"/>
            <a:ext cx="3312368" cy="385600"/>
          </a:xfrm>
          <a:prstGeom prst="roundRect">
            <a:avLst>
              <a:gd name="adj" fmla="val 0"/>
            </a:avLst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sz="2000" dirty="0"/>
              <a:t>윤형우 하제헌 나동현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78354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/>
              <a:t>작동과정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4394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>
              <a:hlinkClick r:id="rId5"/>
            </a:endParaRPr>
          </a:p>
          <a:p>
            <a:endParaRPr lang="en-US" altLang="ko-KR" dirty="0">
              <a:hlinkClick r:id="rId5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작동 과정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11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467202-3502-45EA-8518-D65BE1C8E211}"/>
              </a:ext>
            </a:extLst>
          </p:cNvPr>
          <p:cNvSpPr txBox="1"/>
          <p:nvPr/>
        </p:nvSpPr>
        <p:spPr>
          <a:xfrm>
            <a:off x="1520189" y="5513613"/>
            <a:ext cx="612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초음파 센서를 이용해서</a:t>
            </a:r>
            <a:r>
              <a:rPr lang="en-US" altLang="ko-KR" dirty="0"/>
              <a:t>, </a:t>
            </a:r>
          </a:p>
          <a:p>
            <a:pPr algn="ctr"/>
            <a:r>
              <a:rPr lang="ko-KR" altLang="en-US" dirty="0"/>
              <a:t>타겟을 자동적으로 찾아 탁구공을 발사</a:t>
            </a:r>
            <a:endParaRPr lang="en-US" altLang="ko-KR" dirty="0"/>
          </a:p>
        </p:txBody>
      </p:sp>
      <p:pic>
        <p:nvPicPr>
          <p:cNvPr id="3" name="KakaoTalk_Video_20181212_2222_42_982">
            <a:hlinkClick r:id="" action="ppaction://media"/>
            <a:extLst>
              <a:ext uri="{FF2B5EF4-FFF2-40B4-BE49-F238E27FC236}">
                <a16:creationId xmlns:a16="http://schemas.microsoft.com/office/drawing/2014/main" id="{43D0B644-3F8C-4405-87B7-EFEDB83F3D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7175" y="2002756"/>
            <a:ext cx="5811572" cy="327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1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/>
              <a:t>개선방안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8077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>
              <a:hlinkClick r:id="rId4"/>
            </a:endParaRPr>
          </a:p>
          <a:p>
            <a:endParaRPr lang="en-US" altLang="ko-KR" dirty="0">
              <a:hlinkClick r:id="rId4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개선 방안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13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467202-3502-45EA-8518-D65BE1C8E211}"/>
              </a:ext>
            </a:extLst>
          </p:cNvPr>
          <p:cNvSpPr txBox="1"/>
          <p:nvPr/>
        </p:nvSpPr>
        <p:spPr>
          <a:xfrm>
            <a:off x="1511659" y="2204864"/>
            <a:ext cx="61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탄창을 구현 하지못해서</a:t>
            </a:r>
            <a:r>
              <a:rPr lang="en-US" altLang="ko-KR" dirty="0"/>
              <a:t>, </a:t>
            </a:r>
            <a:r>
              <a:rPr lang="ko-KR" altLang="en-US" dirty="0"/>
              <a:t>연속발사가 불가능하다</a:t>
            </a:r>
            <a:endParaRPr lang="en-US" altLang="ko-KR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1D4D952-7F52-430A-8B72-2D61B257BF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426783"/>
              </p:ext>
            </p:extLst>
          </p:nvPr>
        </p:nvGraphicFramePr>
        <p:xfrm>
          <a:off x="1403648" y="2934236"/>
          <a:ext cx="3715201" cy="2345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Image" r:id="rId5" imgW="6126480" imgH="3867840" progId="Photoshop.Image.13">
                  <p:embed/>
                </p:oleObj>
              </mc:Choice>
              <mc:Fallback>
                <p:oleObj name="Image" r:id="rId5" imgW="6126480" imgH="3867840" progId="Photoshop.Image.13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4600DF6-CCF8-4BFF-A8B5-DE04252465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03648" y="2934236"/>
                        <a:ext cx="3715201" cy="2345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B7979C81-24C1-451E-937E-27B5252DB935}"/>
              </a:ext>
            </a:extLst>
          </p:cNvPr>
          <p:cNvSpPr/>
          <p:nvPr/>
        </p:nvSpPr>
        <p:spPr>
          <a:xfrm>
            <a:off x="1885561" y="3720881"/>
            <a:ext cx="1175359" cy="97210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80C93D-9CA5-4309-AD58-56293798A183}"/>
              </a:ext>
            </a:extLst>
          </p:cNvPr>
          <p:cNvCxnSpPr>
            <a:cxnSpLocks/>
            <a:stCxn id="4" idx="6"/>
          </p:cNvCxnSpPr>
          <p:nvPr/>
        </p:nvCxnSpPr>
        <p:spPr>
          <a:xfrm flipV="1">
            <a:off x="3060920" y="3753036"/>
            <a:ext cx="2539842" cy="4538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B21EC50-7938-4EFC-815D-443071DE75FB}"/>
              </a:ext>
            </a:extLst>
          </p:cNvPr>
          <p:cNvSpPr txBox="1"/>
          <p:nvPr/>
        </p:nvSpPr>
        <p:spPr>
          <a:xfrm>
            <a:off x="3570693" y="3123569"/>
            <a:ext cx="612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미디엄 모터를 사용해서</a:t>
            </a:r>
            <a:endParaRPr lang="en-US" altLang="ko-KR" dirty="0"/>
          </a:p>
          <a:p>
            <a:pPr algn="ctr"/>
            <a:r>
              <a:rPr lang="ko-KR" altLang="en-US" dirty="0"/>
              <a:t>터렛처럼 </a:t>
            </a:r>
            <a:r>
              <a:rPr lang="en-US" altLang="ko-KR" dirty="0"/>
              <a:t>360</a:t>
            </a:r>
            <a:r>
              <a:rPr lang="ko-KR" altLang="en-US" dirty="0"/>
              <a:t>도 돌아가는 부분</a:t>
            </a:r>
            <a:endParaRPr lang="en-US" altLang="ko-KR" dirty="0"/>
          </a:p>
          <a:p>
            <a:pPr algn="ctr"/>
            <a:r>
              <a:rPr lang="ko-KR" altLang="en-US" dirty="0"/>
              <a:t>에서 치명적 결함 발생</a:t>
            </a:r>
            <a:r>
              <a:rPr lang="en-US" altLang="ko-KR" dirty="0"/>
              <a:t>!!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BC7D47-D4A6-4C58-91E2-4607C2262DE3}"/>
              </a:ext>
            </a:extLst>
          </p:cNvPr>
          <p:cNvCxnSpPr>
            <a:cxnSpLocks/>
          </p:cNvCxnSpPr>
          <p:nvPr/>
        </p:nvCxnSpPr>
        <p:spPr>
          <a:xfrm>
            <a:off x="6470431" y="4039134"/>
            <a:ext cx="0" cy="36780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790637A-537B-44FD-A860-692B62B790B3}"/>
              </a:ext>
            </a:extLst>
          </p:cNvPr>
          <p:cNvSpPr txBox="1"/>
          <p:nvPr/>
        </p:nvSpPr>
        <p:spPr>
          <a:xfrm>
            <a:off x="3410091" y="4402876"/>
            <a:ext cx="612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눈물을 머금고 </a:t>
            </a:r>
            <a:endParaRPr lang="en-US" altLang="ko-KR" dirty="0"/>
          </a:p>
          <a:p>
            <a:pPr algn="ctr"/>
            <a:r>
              <a:rPr lang="ko-KR" altLang="en-US" dirty="0"/>
              <a:t>대대적인 수정을 감행</a:t>
            </a:r>
            <a:r>
              <a:rPr lang="en-US" altLang="ko-KR" dirty="0"/>
              <a:t>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433C62-121F-4AEF-8EF1-43D10974ECEB}"/>
              </a:ext>
            </a:extLst>
          </p:cNvPr>
          <p:cNvSpPr txBox="1"/>
          <p:nvPr/>
        </p:nvSpPr>
        <p:spPr>
          <a:xfrm>
            <a:off x="1498134" y="5696776"/>
            <a:ext cx="612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라인트레이싱을 위한 바퀴로 </a:t>
            </a:r>
            <a:r>
              <a:rPr lang="en-US" altLang="ko-KR" dirty="0"/>
              <a:t>360</a:t>
            </a:r>
            <a:r>
              <a:rPr lang="ko-KR" altLang="en-US" dirty="0"/>
              <a:t>도 회전을 수행</a:t>
            </a:r>
            <a:endParaRPr lang="en-US" altLang="ko-KR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D9F1112-CD67-4FBB-9575-53B3B2FFC2FF}"/>
              </a:ext>
            </a:extLst>
          </p:cNvPr>
          <p:cNvCxnSpPr>
            <a:cxnSpLocks/>
          </p:cNvCxnSpPr>
          <p:nvPr/>
        </p:nvCxnSpPr>
        <p:spPr>
          <a:xfrm>
            <a:off x="6470431" y="5095560"/>
            <a:ext cx="0" cy="36780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657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/>
              <a:t>아쉬운점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1926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530476" y="2867025"/>
            <a:ext cx="2078316" cy="278013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ko-KR" sz="1100" spc="300" dirty="0"/>
              <a:t>THAAD</a:t>
            </a:r>
            <a:r>
              <a:rPr lang="ko-KR" altLang="en-US" sz="1100" spc="300" dirty="0"/>
              <a:t> 란</a:t>
            </a:r>
            <a:endParaRPr lang="en-US" altLang="ko-KR" sz="1100" spc="300" dirty="0"/>
          </a:p>
          <a:p>
            <a:pPr>
              <a:lnSpc>
                <a:spcPct val="200000"/>
              </a:lnSpc>
            </a:pPr>
            <a:r>
              <a:rPr lang="ko-KR" altLang="en-US" sz="1100" spc="300" dirty="0"/>
              <a:t>설계 과정</a:t>
            </a:r>
            <a:endParaRPr lang="en-US" altLang="ko-KR" sz="1100" spc="300" dirty="0"/>
          </a:p>
          <a:p>
            <a:pPr>
              <a:lnSpc>
                <a:spcPct val="200000"/>
              </a:lnSpc>
            </a:pPr>
            <a:r>
              <a:rPr lang="ko-KR" altLang="en-US" sz="1100" spc="300" dirty="0"/>
              <a:t>작동</a:t>
            </a:r>
            <a:endParaRPr lang="en-US" altLang="ko-KR" sz="1100" spc="300" dirty="0"/>
          </a:p>
          <a:p>
            <a:pPr>
              <a:lnSpc>
                <a:spcPct val="200000"/>
              </a:lnSpc>
            </a:pPr>
            <a:r>
              <a:rPr lang="ko-KR" altLang="en-US" sz="1100" spc="300" dirty="0"/>
              <a:t>개선방안</a:t>
            </a:r>
            <a:endParaRPr lang="en-US" altLang="ko-KR" sz="1100" spc="3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/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 algn="dist">
              <a:buNone/>
            </a:pPr>
            <a:r>
              <a:rPr lang="en-US" altLang="ko-KR" b="1" dirty="0">
                <a:gradFill flip="none" rotWithShape="1">
                  <a:gsLst>
                    <a:gs pos="31000">
                      <a:srgbClr val="543B5B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rPr>
              <a:t>INDEX</a:t>
            </a:r>
            <a:endParaRPr lang="ko-KR" altLang="en-US" b="1" dirty="0">
              <a:gradFill flip="none" rotWithShape="1">
                <a:gsLst>
                  <a:gs pos="31000">
                    <a:srgbClr val="543B5B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5629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THAAD </a:t>
            </a:r>
            <a:r>
              <a:rPr lang="ko-KR" altLang="en-US" dirty="0"/>
              <a:t>란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9624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sz="2400" dirty="0">
                <a:solidFill>
                  <a:srgbClr val="00B050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하이 레벨 공중 방어 탁구 시스템 </a:t>
            </a:r>
            <a:endParaRPr lang="en-US" altLang="ko-KR" sz="2400" dirty="0">
              <a:solidFill>
                <a:srgbClr val="00B050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endParaRPr lang="en-US" altLang="ko-KR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</a:t>
            </a:r>
            <a:r>
              <a:rPr lang="en-US" altLang="ko-KR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THAAD</a:t>
            </a:r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란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4FE0DDA-4FF1-4B29-ACA8-FCD1B718E4DB}"/>
              </a:ext>
            </a:extLst>
          </p:cNvPr>
          <p:cNvSpPr/>
          <p:nvPr/>
        </p:nvSpPr>
        <p:spPr>
          <a:xfrm>
            <a:off x="2654838" y="2337771"/>
            <a:ext cx="576064" cy="1872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H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C181101-E72A-4F9D-AF63-D0115281859C}"/>
              </a:ext>
            </a:extLst>
          </p:cNvPr>
          <p:cNvSpPr/>
          <p:nvPr/>
        </p:nvSpPr>
        <p:spPr>
          <a:xfrm>
            <a:off x="4810502" y="2348880"/>
            <a:ext cx="2808312" cy="18722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rgbClr val="FF0000"/>
                </a:solidFill>
              </a:rPr>
              <a:t>T</a:t>
            </a:r>
            <a:r>
              <a:rPr lang="en-US" altLang="ko-KR" dirty="0">
                <a:solidFill>
                  <a:schemeClr val="tx1"/>
                </a:solidFill>
              </a:rPr>
              <a:t>able-tennis</a:t>
            </a:r>
          </a:p>
          <a:p>
            <a:r>
              <a:rPr lang="en-US" altLang="ko-KR" sz="2400" dirty="0">
                <a:solidFill>
                  <a:srgbClr val="FF0000"/>
                </a:solidFill>
              </a:rPr>
              <a:t>H</a:t>
            </a:r>
            <a:r>
              <a:rPr lang="en-US" altLang="ko-KR" dirty="0">
                <a:solidFill>
                  <a:schemeClr val="tx1"/>
                </a:solidFill>
              </a:rPr>
              <a:t>igh level</a:t>
            </a:r>
          </a:p>
          <a:p>
            <a:r>
              <a:rPr lang="en-US" altLang="ko-KR" sz="2400" dirty="0">
                <a:solidFill>
                  <a:srgbClr val="FF0000"/>
                </a:solidFill>
              </a:rPr>
              <a:t>A</a:t>
            </a:r>
            <a:r>
              <a:rPr lang="en-US" altLang="ko-KR" dirty="0">
                <a:solidFill>
                  <a:schemeClr val="tx1"/>
                </a:solidFill>
              </a:rPr>
              <a:t>nti</a:t>
            </a:r>
          </a:p>
          <a:p>
            <a:r>
              <a:rPr lang="en-US" altLang="ko-KR" sz="2400" dirty="0">
                <a:solidFill>
                  <a:srgbClr val="FF0000"/>
                </a:solidFill>
              </a:rPr>
              <a:t>A</a:t>
            </a:r>
            <a:r>
              <a:rPr lang="en-US" altLang="ko-KR" dirty="0">
                <a:solidFill>
                  <a:schemeClr val="tx1"/>
                </a:solidFill>
              </a:rPr>
              <a:t>ir</a:t>
            </a:r>
          </a:p>
          <a:p>
            <a:r>
              <a:rPr lang="en-US" altLang="ko-KR" sz="2400" dirty="0">
                <a:solidFill>
                  <a:srgbClr val="FF0000"/>
                </a:solidFill>
              </a:rPr>
              <a:t>D</a:t>
            </a:r>
            <a:r>
              <a:rPr lang="en-US" altLang="ko-KR" dirty="0">
                <a:solidFill>
                  <a:schemeClr val="tx1"/>
                </a:solidFill>
              </a:rPr>
              <a:t>efense system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70D992C-56CA-44DF-B7FC-48947F2B1DF0}"/>
              </a:ext>
            </a:extLst>
          </p:cNvPr>
          <p:cNvSpPr/>
          <p:nvPr/>
        </p:nvSpPr>
        <p:spPr>
          <a:xfrm>
            <a:off x="3757435" y="2816932"/>
            <a:ext cx="576064" cy="936104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51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/>
              <a:t>THAAD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/>
              <a:t>설계 과정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28725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r>
              <a:rPr lang="ko-KR" altLang="en-US" sz="1800" dirty="0">
                <a:solidFill>
                  <a:srgbClr val="00B050"/>
                </a:solidFill>
              </a:rPr>
              <a:t>자동화 탁구공 발사 시스템</a:t>
            </a:r>
            <a:r>
              <a:rPr lang="en-US" altLang="ko-KR" sz="1800" dirty="0">
                <a:solidFill>
                  <a:srgbClr val="00B050"/>
                </a:solidFill>
              </a:rPr>
              <a:t>(</a:t>
            </a:r>
            <a:r>
              <a:rPr lang="ko-KR" altLang="en-US" sz="1800" dirty="0">
                <a:solidFill>
                  <a:srgbClr val="00B050"/>
                </a:solidFill>
              </a:rPr>
              <a:t>초음파 센서 이용</a:t>
            </a:r>
            <a:r>
              <a:rPr lang="en-US" altLang="ko-KR" sz="1800" dirty="0">
                <a:solidFill>
                  <a:srgbClr val="00B050"/>
                </a:solidFill>
              </a:rPr>
              <a:t>)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설계 과정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6</a:t>
            </a:fld>
            <a:endParaRPr lang="ko-KR" alt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4600DF6-CCF8-4BFF-A8B5-DE04252465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6464083"/>
              </p:ext>
            </p:extLst>
          </p:nvPr>
        </p:nvGraphicFramePr>
        <p:xfrm>
          <a:off x="2210940" y="2132856"/>
          <a:ext cx="4722118" cy="2980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Image" r:id="rId4" imgW="6126480" imgH="3867840" progId="Photoshop.Image.13">
                  <p:embed/>
                </p:oleObj>
              </mc:Choice>
              <mc:Fallback>
                <p:oleObj name="Image" r:id="rId4" imgW="6126480" imgH="3867840" progId="Photoshop.Image.13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35AA706-13AD-4BB9-A20F-9F61560DF3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10940" y="2132856"/>
                        <a:ext cx="4722118" cy="2980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482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설계 과정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7</a:t>
            </a:fld>
            <a:endParaRPr lang="ko-KR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C9477-CC0A-40FB-B73F-7C01E5AF4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661" y="1882777"/>
            <a:ext cx="3314872" cy="441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840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설계 과정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9945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모서리가 둥근 직사각형 27"/>
          <p:cNvSpPr/>
          <p:nvPr/>
        </p:nvSpPr>
        <p:spPr>
          <a:xfrm>
            <a:off x="6069060" y="1237154"/>
            <a:ext cx="1946624" cy="316518"/>
          </a:xfrm>
          <a:prstGeom prst="roundRect">
            <a:avLst>
              <a:gd name="adj" fmla="val 0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solidFill>
            <a:schemeClr val="lt1">
              <a:alpha val="4000"/>
            </a:schemeClr>
          </a:solidFill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  <a:p>
            <a:endParaRPr lang="en-US" altLang="ko-KR" sz="1800" dirty="0">
              <a:solidFill>
                <a:srgbClr val="00B050"/>
              </a:solidFill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100" b="1" dirty="0"/>
              <a:t>THAAD</a:t>
            </a:r>
            <a:endParaRPr lang="ko-KR" altLang="en-US" b="1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211262" y="1183005"/>
            <a:ext cx="6961138" cy="430213"/>
          </a:xfrm>
        </p:spPr>
        <p:txBody>
          <a:bodyPr/>
          <a:lstStyle/>
          <a:p>
            <a:pPr marL="0" indent="0"/>
            <a:r>
              <a:rPr lang="ko-KR" altLang="en-US" sz="2000" spc="600" dirty="0"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j-ea"/>
              </a:rPr>
              <a:t>                               설계 과정</a:t>
            </a:r>
            <a:endParaRPr lang="ko-KR" altLang="en-US" sz="1800" spc="600" dirty="0">
              <a:gradFill flip="none" rotWithShape="1">
                <a:gsLst>
                  <a:gs pos="31000">
                    <a:srgbClr val="221A42"/>
                  </a:gs>
                  <a:gs pos="100000">
                    <a:srgbClr val="543B5B"/>
                  </a:gs>
                </a:gsLst>
                <a:path path="shape">
                  <a:fillToRect l="50000" t="50000" r="50000" b="50000"/>
                </a:path>
                <a:tileRect/>
              </a:gradFill>
              <a:latin typeface="+mn-lt"/>
              <a:ea typeface="+mj-ea"/>
            </a:endParaRPr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9</a:t>
            </a:fld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6CF6B9-6E9A-431B-894B-9B655EA2A8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" t="25454" r="-981" b="20637"/>
          <a:stretch/>
        </p:blipFill>
        <p:spPr>
          <a:xfrm>
            <a:off x="2763094" y="2449101"/>
            <a:ext cx="3305966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538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1262</TotalTime>
  <Words>142</Words>
  <Application>Microsoft Office PowerPoint</Application>
  <PresentationFormat>On-screen Show (4:3)</PresentationFormat>
  <Paragraphs>122</Paragraphs>
  <Slides>14</Slides>
  <Notes>7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210 맨발의청춘 L</vt:lpstr>
      <vt:lpstr>KoPub돋움체 Light</vt:lpstr>
      <vt:lpstr>맑은 고딕</vt:lpstr>
      <vt:lpstr>Arial</vt:lpstr>
      <vt:lpstr>Opificio</vt:lpstr>
      <vt:lpstr>Office 테마</vt:lpstr>
      <vt:lpstr>Image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  <vt:lpstr>THAAD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나 동현</cp:lastModifiedBy>
  <cp:revision>148</cp:revision>
  <dcterms:created xsi:type="dcterms:W3CDTF">2015-05-21T00:18:11Z</dcterms:created>
  <dcterms:modified xsi:type="dcterms:W3CDTF">2018-12-12T13:32:48Z</dcterms:modified>
</cp:coreProperties>
</file>

<file path=docProps/thumbnail.jpeg>
</file>